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42" r:id="rId2"/>
    <p:sldId id="351" r:id="rId3"/>
    <p:sldId id="363" r:id="rId4"/>
    <p:sldId id="370" r:id="rId5"/>
    <p:sldId id="374" r:id="rId6"/>
    <p:sldId id="375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1"/>
  </p:normalViewPr>
  <p:slideViewPr>
    <p:cSldViewPr snapToGrid="0">
      <p:cViewPr varScale="1">
        <p:scale>
          <a:sx n="116" d="100"/>
          <a:sy n="11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3C5BB0-2333-9792-E75E-3590FAE63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01F11C5-F056-DD9A-2AB0-CEE2FE6C1F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9A73EA-FEFB-FA79-F8C0-EF367C24A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FAB5E1-6C3C-9C82-318C-E4573BCC1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60AE89-79E0-CC50-F8F3-F3BBAC4A6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36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606E29-8B2C-BF7D-F2E0-5AA48C20D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81E5897-B50D-7A42-8B9E-5A2AEE2C0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7EDB9D-90C3-F8BD-FCA4-E7456675C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4878C09-C37E-932B-0E7A-0D418D592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27D4E1-9920-825E-A3A7-5F823CF0F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5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413590C-41A0-FCFC-9E02-67E4437FDD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64DB9E7-5B7E-3D1B-0F53-E16E53FE8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4B51D3-9F57-084D-E867-E2545BCF5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FA2FC6-FC32-715A-8338-9A7EE46B5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C60888-E56F-EFC8-FCE5-A22917734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74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4219"/>
            </a:lvl1pPr>
          </a:lstStyle>
          <a:p>
            <a:r>
              <a:t>Texto do Título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312528" indent="-312528"/>
            <a:lvl2pPr marL="625056" indent="-312528"/>
            <a:lvl3pPr marL="937584" indent="-312528"/>
            <a:lvl4pPr marL="1250112" indent="-312528"/>
            <a:lvl5pPr marL="1562640" indent="-312528"/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3785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3FC74E-3B0D-CAF8-7539-55AD79A72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B2EBFB-0013-4232-CF1A-B4B1F0B2C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749B65-25D2-3F14-C273-EDF31056F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A8D38F9-DF1F-6C8D-856E-2A968BA33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CE6B28-FF1C-A152-2871-2FFB70BFF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500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5BC4CB-5C98-5983-87A9-4F48E31D7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E24E744-2D8C-41C2-3469-C5BC6D78F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D74E61-A9AF-08A3-F2AF-68EEB72A6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99381C-EE46-A0A4-CC81-E0F1F1880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3CEB33-27A4-1E6B-881A-8F55225D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742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A1D5A8-739E-0E6A-B662-8DBE76D16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020B45-F736-4175-F6C2-0A8BFEF3C5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543633C-3CAD-5274-9423-8B0311F495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BDBD7C9-1FE1-F3D9-8D02-503724F5F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FFE83A8-C560-F7DA-9300-621D6680F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C20585A-BBAB-0BB5-05FC-BFA84790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69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B9374-04BF-ACAF-9F82-6D6E2598D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315725C-1BCA-1147-8A55-2BCEEFCA4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35ACBB1-630B-9F52-5221-501F1731D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D6A1910-AC64-B07A-2A7D-B0C6C00AA5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E143080-59A9-D45C-5EE2-FAB097DB1D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F099062-291E-52CF-C0BE-755D9294F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3852912-3F0F-AB14-390F-2F50D95BA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7790ED9-E2A3-0B4A-8E03-8A6986A4B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31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279468-60A3-8819-92D1-3BC49A4DB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F56D062-3851-79C9-C852-654F9144D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E3D44B9-558F-1A48-CCD3-2DAB246F7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082AAF8-40D8-301F-F84F-D08A9641A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863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9E91939-28C4-5705-C447-5C964FF64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B7143A4-508C-21BE-1516-085CC09B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923C97A-7882-8936-31F8-FCEAF508F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950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A84190-AAF4-88F9-68B3-63B7D2568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7FFF1D-74A9-1D16-FC70-957FB09BD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A4E122D-73C6-F64A-9832-8DAC1F59F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C2EA165-3E2B-2FE9-FF81-65D605AB4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00B416-730B-A1E6-3803-8F737208C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1598BC9-30B9-F54B-51CE-4112632AA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89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056240-ECB4-233F-62A6-436143D06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343DAFD-D3A7-9AE3-79F1-C2C56409A3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203CF8-8DC6-D787-F57C-417946DF8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4E9119F-C1AD-CDE9-44A0-D893C299F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5F269E9-8030-29E6-6491-ED3C45D99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47D563-C51F-901E-5BD1-D1BF6F62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43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FD39BF9-2C8A-D150-61B4-6E7EE6176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DD034D0-F4A8-4C38-CFAB-CC5D1F50D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EFD6FF-0D79-F5D5-3E9B-4D4AB9D28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3A2AFF-CA4F-904E-AC36-60980AF772BB}" type="datetimeFigureOut">
              <a:rPr lang="en-US" smtClean="0"/>
              <a:t>6/28/24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E4C3BDE-8733-CDA1-EB77-20C70F4E0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80EDD4-A8E1-BD60-5D33-17039B8B8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5037A4-3F69-B74B-A188-35B4A8530FF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04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package" Target="../embeddings/Planilha_do_Microsoft_Excel.xlsx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Research questions"/>
          <p:cNvSpPr>
            <a:spLocks noGrp="1"/>
          </p:cNvSpPr>
          <p:nvPr>
            <p:ph type="title"/>
          </p:nvPr>
        </p:nvSpPr>
        <p:spPr>
          <a:xfrm>
            <a:off x="2193728" y="160722"/>
            <a:ext cx="7877581" cy="768502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Exagêro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68" name="Basic questions on the responses on vignettes…"/>
          <p:cNvSpPr>
            <a:spLocks noGrp="1"/>
          </p:cNvSpPr>
          <p:nvPr>
            <p:ph type="body" idx="1"/>
          </p:nvPr>
        </p:nvSpPr>
        <p:spPr>
          <a:xfrm>
            <a:off x="1524002" y="1059811"/>
            <a:ext cx="8767197" cy="5568351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581301" lvl="1" indent="-290650" defTabSz="381998">
              <a:spcBef>
                <a:spcPts val="984"/>
              </a:spcBef>
              <a:defRPr sz="2790"/>
            </a:pPr>
            <a:r>
              <a:rPr lang="en-US" dirty="0"/>
              <a:t>E a </a:t>
            </a:r>
            <a:r>
              <a:rPr lang="en-US" dirty="0" err="1"/>
              <a:t>tendência</a:t>
            </a:r>
            <a:r>
              <a:rPr lang="en-US" dirty="0"/>
              <a:t> a </a:t>
            </a:r>
            <a:r>
              <a:rPr lang="en-US" dirty="0" err="1"/>
              <a:t>declarar</a:t>
            </a:r>
            <a:r>
              <a:rPr lang="en-US" dirty="0"/>
              <a:t> </a:t>
            </a:r>
            <a:r>
              <a:rPr lang="en-US" dirty="0" err="1"/>
              <a:t>falsamente</a:t>
            </a:r>
            <a:r>
              <a:rPr lang="en-US" dirty="0"/>
              <a:t> que </a:t>
            </a:r>
            <a:r>
              <a:rPr lang="en-US" dirty="0" err="1"/>
              <a:t>conhece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sabe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assuntos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quais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se </a:t>
            </a:r>
            <a:r>
              <a:rPr lang="en-US" dirty="0" err="1"/>
              <a:t>sabe</a:t>
            </a:r>
            <a:r>
              <a:rPr lang="en-US" dirty="0"/>
              <a:t> nada de </a:t>
            </a:r>
            <a:r>
              <a:rPr lang="en-US" dirty="0" err="1"/>
              <a:t>fato</a:t>
            </a:r>
            <a:endParaRPr lang="en-US" dirty="0"/>
          </a:p>
          <a:p>
            <a:pPr marL="581301" lvl="1" indent="-290650" defTabSz="381998">
              <a:spcBef>
                <a:spcPts val="984"/>
              </a:spcBef>
              <a:defRPr sz="2790"/>
            </a:pP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forma de </a:t>
            </a:r>
            <a:r>
              <a:rPr lang="en-US" dirty="0" err="1"/>
              <a:t>desejabilidade</a:t>
            </a:r>
            <a:r>
              <a:rPr lang="en-US" dirty="0"/>
              <a:t> social mas </a:t>
            </a:r>
            <a:r>
              <a:rPr lang="en-US" dirty="0" err="1"/>
              <a:t>específica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dimensão</a:t>
            </a:r>
            <a:r>
              <a:rPr lang="en-US" dirty="0"/>
              <a:t> </a:t>
            </a:r>
            <a:r>
              <a:rPr lang="en-US" dirty="0" err="1"/>
              <a:t>cognitiva</a:t>
            </a:r>
            <a:endParaRPr lang="en-US" dirty="0"/>
          </a:p>
          <a:p>
            <a:pPr marL="581301" lvl="1" indent="-290650" defTabSz="381998">
              <a:spcBef>
                <a:spcPts val="984"/>
              </a:spcBef>
              <a:defRPr sz="2790"/>
            </a:pPr>
            <a:endParaRPr lang="en-US" dirty="0"/>
          </a:p>
          <a:p>
            <a:pPr marL="581301" lvl="1" indent="-290650" defTabSz="381998">
              <a:spcBef>
                <a:spcPts val="984"/>
              </a:spcBef>
              <a:defRPr sz="2790"/>
            </a:pPr>
            <a:r>
              <a:rPr lang="en-US" dirty="0" err="1"/>
              <a:t>Técnica</a:t>
            </a:r>
            <a:r>
              <a:rPr lang="en-US" dirty="0"/>
              <a:t> de </a:t>
            </a:r>
            <a:r>
              <a:rPr lang="en-US" dirty="0" err="1"/>
              <a:t>correção</a:t>
            </a:r>
            <a:r>
              <a:rPr lang="en-US" dirty="0"/>
              <a:t>:</a:t>
            </a:r>
          </a:p>
          <a:p>
            <a:pPr marL="893829" lvl="2" indent="-290650" defTabSz="381998">
              <a:spcBef>
                <a:spcPts val="984"/>
              </a:spcBef>
              <a:defRPr sz="2790"/>
            </a:pPr>
            <a:r>
              <a:rPr lang="en-US" dirty="0" err="1"/>
              <a:t>Apresenta</a:t>
            </a:r>
            <a:r>
              <a:rPr lang="en-US" dirty="0"/>
              <a:t>-se </a:t>
            </a:r>
            <a:r>
              <a:rPr lang="en-US" dirty="0" err="1"/>
              <a:t>fatos</a:t>
            </a:r>
            <a:r>
              <a:rPr lang="en-US" dirty="0"/>
              <a:t> </a:t>
            </a:r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misturados</a:t>
            </a:r>
            <a:r>
              <a:rPr lang="en-US" dirty="0"/>
              <a:t> com </a:t>
            </a:r>
            <a:r>
              <a:rPr lang="en-US" dirty="0" err="1"/>
              <a:t>verdadeiros</a:t>
            </a:r>
            <a:r>
              <a:rPr lang="en-US" dirty="0"/>
              <a:t> e </a:t>
            </a:r>
            <a:r>
              <a:rPr lang="en-US" dirty="0" err="1"/>
              <a:t>pergunta</a:t>
            </a:r>
            <a:r>
              <a:rPr lang="en-US" dirty="0"/>
              <a:t>-se </a:t>
            </a:r>
            <a:r>
              <a:rPr lang="en-US" dirty="0" err="1"/>
              <a:t>sobre</a:t>
            </a:r>
            <a:r>
              <a:rPr lang="en-US" dirty="0"/>
              <a:t> a </a:t>
            </a:r>
            <a:r>
              <a:rPr lang="en-US" dirty="0" err="1"/>
              <a:t>familiaridade</a:t>
            </a:r>
            <a:r>
              <a:rPr lang="en-US" dirty="0"/>
              <a:t> que a </a:t>
            </a:r>
            <a:r>
              <a:rPr lang="en-US" dirty="0" err="1"/>
              <a:t>pessoa</a:t>
            </a:r>
            <a:r>
              <a:rPr lang="en-US" dirty="0"/>
              <a:t> </a:t>
            </a:r>
            <a:r>
              <a:rPr lang="en-US" dirty="0" err="1"/>
              <a:t>possui</a:t>
            </a:r>
            <a:r>
              <a:rPr lang="en-US" dirty="0"/>
              <a:t> com </a:t>
            </a:r>
            <a:r>
              <a:rPr lang="en-US" dirty="0" err="1"/>
              <a:t>cada</a:t>
            </a:r>
            <a:r>
              <a:rPr lang="en-US" dirty="0"/>
              <a:t> um deles. </a:t>
            </a:r>
          </a:p>
          <a:p>
            <a:pPr marL="893829" lvl="2" indent="-290650" defTabSz="381998">
              <a:spcBef>
                <a:spcPts val="984"/>
              </a:spcBef>
              <a:defRPr sz="2790"/>
            </a:pPr>
            <a:r>
              <a:rPr lang="en-US" dirty="0"/>
              <a:t>O </a:t>
            </a:r>
            <a:r>
              <a:rPr lang="en-US" dirty="0" err="1"/>
              <a:t>escore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itens</a:t>
            </a:r>
            <a:r>
              <a:rPr lang="en-US" dirty="0"/>
              <a:t> </a:t>
            </a:r>
            <a:r>
              <a:rPr lang="en-US" dirty="0" err="1"/>
              <a:t>falsos</a:t>
            </a:r>
            <a:r>
              <a:rPr lang="en-US" dirty="0"/>
              <a:t> </a:t>
            </a:r>
            <a:r>
              <a:rPr lang="en-US" dirty="0" err="1"/>
              <a:t>indica</a:t>
            </a:r>
            <a:r>
              <a:rPr lang="en-US" dirty="0"/>
              <a:t> a </a:t>
            </a:r>
            <a:r>
              <a:rPr lang="en-US" dirty="0" err="1"/>
              <a:t>tendência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exagêro</a:t>
            </a:r>
            <a:r>
              <a:rPr lang="en-US" dirty="0"/>
              <a:t>. </a:t>
            </a:r>
          </a:p>
          <a:p>
            <a:pPr marL="893829" lvl="2" indent="-290650" defTabSz="381998">
              <a:spcBef>
                <a:spcPts val="984"/>
              </a:spcBef>
              <a:defRPr sz="2790"/>
            </a:pPr>
            <a:r>
              <a:rPr lang="en-US" dirty="0" err="1"/>
              <a:t>Usa</a:t>
            </a:r>
            <a:r>
              <a:rPr lang="en-US" dirty="0"/>
              <a:t>-se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escore</a:t>
            </a:r>
            <a:r>
              <a:rPr lang="en-US" dirty="0"/>
              <a:t> para </a:t>
            </a:r>
            <a:r>
              <a:rPr lang="en-US" dirty="0" err="1"/>
              <a:t>corrigir</a:t>
            </a:r>
            <a:r>
              <a:rPr lang="en-US" dirty="0"/>
              <a:t> as </a:t>
            </a:r>
            <a:r>
              <a:rPr lang="en-US" dirty="0" err="1"/>
              <a:t>respostas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06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Research questions"/>
          <p:cNvSpPr>
            <a:spLocks noGrp="1"/>
          </p:cNvSpPr>
          <p:nvPr>
            <p:ph type="title"/>
          </p:nvPr>
        </p:nvSpPr>
        <p:spPr>
          <a:xfrm>
            <a:off x="2193728" y="160722"/>
            <a:ext cx="7877581" cy="768502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Exagêro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68" name="Basic questions on the responses on vignettes…"/>
          <p:cNvSpPr>
            <a:spLocks noGrp="1"/>
          </p:cNvSpPr>
          <p:nvPr>
            <p:ph type="body" idx="1"/>
          </p:nvPr>
        </p:nvSpPr>
        <p:spPr>
          <a:xfrm>
            <a:off x="1524002" y="1059811"/>
            <a:ext cx="8767197" cy="556835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81301" lvl="1" indent="-290650" defTabSz="381998">
              <a:spcBef>
                <a:spcPts val="984"/>
              </a:spcBef>
              <a:defRPr sz="2790"/>
            </a:pPr>
            <a:r>
              <a:rPr lang="en-US" dirty="0" err="1"/>
              <a:t>Exemplo</a:t>
            </a:r>
            <a:r>
              <a:rPr lang="en-US" dirty="0"/>
              <a:t> de </a:t>
            </a:r>
            <a:r>
              <a:rPr lang="en-US" dirty="0" err="1"/>
              <a:t>escala</a:t>
            </a:r>
            <a:r>
              <a:rPr lang="en-US" dirty="0"/>
              <a:t> do SENNA</a:t>
            </a:r>
          </a:p>
          <a:p>
            <a:pPr marL="893829" lvl="2" indent="-290650" defTabSz="381998">
              <a:spcBef>
                <a:spcPts val="984"/>
              </a:spcBef>
              <a:defRPr sz="2790"/>
            </a:pPr>
            <a:endParaRPr lang="en-US" dirty="0"/>
          </a:p>
          <a:p>
            <a:pPr marL="893829" lvl="2" indent="-290650" defTabSz="381998">
              <a:spcBef>
                <a:spcPts val="984"/>
              </a:spcBef>
              <a:defRPr sz="2790"/>
            </a:pPr>
            <a:r>
              <a:rPr lang="en-US" dirty="0" err="1"/>
              <a:t>Quanto</a:t>
            </a:r>
            <a:r>
              <a:rPr lang="en-US" dirty="0"/>
              <a:t>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consegue</a:t>
            </a:r>
            <a:r>
              <a:rPr lang="en-US" dirty="0"/>
              <a:t>:</a:t>
            </a:r>
          </a:p>
          <a:p>
            <a:pPr marL="1206357" lvl="3" indent="-290650" defTabSz="381998">
              <a:spcBef>
                <a:spcPts val="984"/>
              </a:spcBef>
              <a:defRPr sz="2790"/>
            </a:pPr>
            <a:r>
              <a:rPr lang="en-US" dirty="0" err="1"/>
              <a:t>Memorizar</a:t>
            </a:r>
            <a:r>
              <a:rPr lang="en-US" dirty="0"/>
              <a:t> </a:t>
            </a:r>
            <a:r>
              <a:rPr lang="en-US" dirty="0" err="1"/>
              <a:t>perfeitamente</a:t>
            </a:r>
            <a:r>
              <a:rPr lang="en-US" dirty="0"/>
              <a:t> </a:t>
            </a:r>
            <a:r>
              <a:rPr lang="en-US" dirty="0" err="1"/>
              <a:t>qualquer</a:t>
            </a:r>
            <a:r>
              <a:rPr lang="en-US" dirty="0"/>
              <a:t> </a:t>
            </a:r>
            <a:r>
              <a:rPr lang="en-US" dirty="0" err="1"/>
              <a:t>coisa</a:t>
            </a:r>
            <a:r>
              <a:rPr lang="en-US" dirty="0"/>
              <a:t> que </a:t>
            </a:r>
            <a:r>
              <a:rPr lang="en-US" dirty="0" err="1"/>
              <a:t>quiser</a:t>
            </a:r>
            <a:endParaRPr lang="en-US" dirty="0"/>
          </a:p>
          <a:p>
            <a:pPr marL="1206357" lvl="3" indent="-290650" defTabSz="381998">
              <a:spcBef>
                <a:spcPts val="984"/>
              </a:spcBef>
              <a:defRPr sz="2790"/>
            </a:pPr>
            <a:r>
              <a:rPr lang="en-US" dirty="0"/>
              <a:t>Vender o que </a:t>
            </a:r>
            <a:r>
              <a:rPr lang="en-US" dirty="0" err="1"/>
              <a:t>quiser</a:t>
            </a:r>
            <a:r>
              <a:rPr lang="en-US" dirty="0"/>
              <a:t> a </a:t>
            </a:r>
            <a:r>
              <a:rPr lang="en-US" dirty="0" err="1"/>
              <a:t>qualquer</a:t>
            </a:r>
            <a:r>
              <a:rPr lang="en-US" dirty="0"/>
              <a:t> </a:t>
            </a:r>
            <a:r>
              <a:rPr lang="en-US" dirty="0" err="1"/>
              <a:t>pessoa</a:t>
            </a:r>
            <a:endParaRPr lang="en-US" dirty="0"/>
          </a:p>
          <a:p>
            <a:pPr marL="1206357" lvl="3" indent="-290650" defTabSz="381998">
              <a:spcBef>
                <a:spcPts val="984"/>
              </a:spcBef>
              <a:defRPr sz="2790"/>
            </a:pPr>
            <a:r>
              <a:rPr lang="en-US" dirty="0"/>
              <a:t>Resolver </a:t>
            </a:r>
            <a:r>
              <a:rPr lang="en-US" dirty="0" err="1"/>
              <a:t>qualquer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</a:t>
            </a:r>
            <a:r>
              <a:rPr lang="en-US" dirty="0" err="1"/>
              <a:t>matemático</a:t>
            </a:r>
            <a:r>
              <a:rPr lang="en-US" dirty="0"/>
              <a:t> </a:t>
            </a:r>
            <a:r>
              <a:rPr lang="en-US" dirty="0" err="1"/>
              <a:t>mesmo</a:t>
            </a:r>
            <a:r>
              <a:rPr lang="en-US" dirty="0"/>
              <a:t> que </a:t>
            </a:r>
            <a:r>
              <a:rPr lang="en-US" dirty="0" err="1"/>
              <a:t>seja</a:t>
            </a:r>
            <a:r>
              <a:rPr lang="en-US" dirty="0"/>
              <a:t>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difícil</a:t>
            </a:r>
            <a:endParaRPr lang="en-US" dirty="0"/>
          </a:p>
          <a:p>
            <a:pPr marL="893829" lvl="2" indent="-290650" defTabSz="381998">
              <a:spcBef>
                <a:spcPts val="984"/>
              </a:spcBef>
              <a:defRPr sz="279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6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15437"/>
            <a:ext cx="9144000" cy="564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50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o 2"/>
          <p:cNvGraphicFramePr>
            <a:graphicFrameLocks noChangeAspect="1"/>
          </p:cNvGraphicFramePr>
          <p:nvPr/>
        </p:nvGraphicFramePr>
        <p:xfrm>
          <a:off x="1562185" y="1026444"/>
          <a:ext cx="8981504" cy="3907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lanilha" r:id="rId2" imgW="11239500" imgH="4889500" progId="Excel.Sheet.12">
                  <p:embed/>
                </p:oleObj>
              </mc:Choice>
              <mc:Fallback>
                <p:oleObj name="Planilha" r:id="rId2" imgW="11239500" imgH="4889500" progId="Excel.Sheet.12">
                  <p:embed/>
                  <p:pic>
                    <p:nvPicPr>
                      <p:cNvPr id="3" name="Objeto 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62185" y="1026444"/>
                        <a:ext cx="8981504" cy="3907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Oval 3"/>
          <p:cNvSpPr/>
          <p:nvPr/>
        </p:nvSpPr>
        <p:spPr>
          <a:xfrm>
            <a:off x="2166939" y="4472572"/>
            <a:ext cx="2143125" cy="466515"/>
          </a:xfrm>
          <a:prstGeom prst="ellipse">
            <a:avLst/>
          </a:prstGeom>
          <a:solidFill>
            <a:schemeClr val="accent2">
              <a:lumMod val="20000"/>
              <a:lumOff val="80000"/>
              <a:alpha val="16000"/>
            </a:schemeClr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endParaRPr lang="pt-BR" sz="1687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6" name="Oval 5"/>
          <p:cNvSpPr/>
          <p:nvPr/>
        </p:nvSpPr>
        <p:spPr>
          <a:xfrm>
            <a:off x="4033714" y="4472572"/>
            <a:ext cx="2143125" cy="466515"/>
          </a:xfrm>
          <a:prstGeom prst="ellipse">
            <a:avLst/>
          </a:prstGeom>
          <a:solidFill>
            <a:srgbClr val="00B050">
              <a:alpha val="16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endParaRPr lang="pt-BR" sz="1687">
              <a:solidFill>
                <a:srgbClr val="FFFFFF"/>
              </a:solidFill>
              <a:sym typeface="Helvetica Light"/>
            </a:endParaRPr>
          </a:p>
        </p:txBody>
      </p:sp>
      <p:sp>
        <p:nvSpPr>
          <p:cNvPr id="7" name="Oval 6"/>
          <p:cNvSpPr/>
          <p:nvPr/>
        </p:nvSpPr>
        <p:spPr>
          <a:xfrm>
            <a:off x="8524876" y="4474804"/>
            <a:ext cx="2143125" cy="466515"/>
          </a:xfrm>
          <a:prstGeom prst="ellipse">
            <a:avLst/>
          </a:prstGeom>
          <a:solidFill>
            <a:schemeClr val="accent4">
              <a:alpha val="16000"/>
            </a:schemeClr>
          </a:solidFill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51" hangingPunct="0"/>
            <a:endParaRPr lang="pt-BR" sz="1687">
              <a:solidFill>
                <a:srgbClr val="FFFFFF"/>
              </a:solidFill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00084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48" y="642937"/>
            <a:ext cx="8697857" cy="537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950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04157"/>
            <a:ext cx="9144000" cy="564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6192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107</Words>
  <Application>Microsoft Macintosh PowerPoint</Application>
  <PresentationFormat>Widescreen</PresentationFormat>
  <Paragraphs>15</Paragraphs>
  <Slides>6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Helvetica Light</vt:lpstr>
      <vt:lpstr>Tema do Office</vt:lpstr>
      <vt:lpstr>Planilha</vt:lpstr>
      <vt:lpstr>Exagêro </vt:lpstr>
      <vt:lpstr>Exagêro 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Ricardo Primi</dc:creator>
  <cp:lastModifiedBy>Ricardo Primi</cp:lastModifiedBy>
  <cp:revision>2</cp:revision>
  <dcterms:created xsi:type="dcterms:W3CDTF">2024-06-28T19:13:02Z</dcterms:created>
  <dcterms:modified xsi:type="dcterms:W3CDTF">2024-06-28T19:16:57Z</dcterms:modified>
</cp:coreProperties>
</file>

<file path=docProps/thumbnail.jpeg>
</file>